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g9c/q+F94rXElNj+aetTNnFWyx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53dd62f32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3553dd62f3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53dd62f32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553dd62f3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53dd62f32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553dd62f3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53dd62f32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553dd62f3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53dd62f32_0_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53dd62f32_0_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53dd62f32_0_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53dd62f3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53dd62f32_0_39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" name="Google Shape;46;g3553dd62f32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 1">
  <p:cSld name="TITLE_1_1">
    <p:bg>
      <p:bgPr>
        <a:solidFill>
          <a:srgbClr val="1D1D3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g3553dd62f32_0_4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3553dd62f32_0_4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3553dd62f32_0_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Google Shape;52;g3553dd62f32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53dd62f32_0_48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5" name="Google Shape;55;g3553dd62f32_0_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3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53dd62f32_0_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53dd62f32_0_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53dd62f32_0_11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53dd62f32_0_11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53dd62f32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53dd62f32_0_11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53dd62f32_0_11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53dd62f32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53dd62f32_0_11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53dd62f32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53dd62f32_0_20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53dd62f32_0_20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53dd62f32_0_2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53dd62f32_0_2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53dd62f32_0_20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53dd62f32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53dd62f32_0_2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53dd62f32_0_2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53dd62f32_0_32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" name="Google Shape;39;g3553dd62f32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53dd62f32_0_3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g3553dd62f32_0_35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1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53dd62f32_0_0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53dd62f32_0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53dd62f32_0_52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553dd62f32_0_52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63" name="Google Shape;63;g3553dd62f32_0_52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000">
                <a:solidFill>
                  <a:srgbClr val="F6FE8C"/>
                </a:solidFill>
              </a:rPr>
              <a:t>Agents Evaluation</a:t>
            </a:r>
            <a:endParaRPr sz="30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53dd62f32_0_16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3400"/>
              <a:t>Guardrails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pic>
        <p:nvPicPr>
          <p:cNvPr id="149" name="Google Shape;149;g3553dd62f32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/>
          <p:nvPr/>
        </p:nvSpPr>
        <p:spPr>
          <a:xfrm>
            <a:off x="302875" y="1086150"/>
            <a:ext cx="8496000" cy="37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Guardrails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409075" y="1886570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B86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1"/>
          <p:cNvSpPr/>
          <p:nvPr/>
        </p:nvSpPr>
        <p:spPr>
          <a:xfrm>
            <a:off x="2023231" y="1886570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Guardrail In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1"/>
          <p:cNvSpPr/>
          <p:nvPr/>
        </p:nvSpPr>
        <p:spPr>
          <a:xfrm>
            <a:off x="5410237" y="1886563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Guardrail Out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Google Shape;159;p11"/>
          <p:cNvCxnSpPr>
            <a:stCxn id="156" idx="3"/>
            <a:endCxn id="157" idx="1"/>
          </p:cNvCxnSpPr>
          <p:nvPr/>
        </p:nvCxnSpPr>
        <p:spPr>
          <a:xfrm>
            <a:off x="1797475" y="2181020"/>
            <a:ext cx="22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0" name="Google Shape;160;p11"/>
          <p:cNvSpPr/>
          <p:nvPr/>
        </p:nvSpPr>
        <p:spPr>
          <a:xfrm>
            <a:off x="7199417" y="1886563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B86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" name="Google Shape;161;p11"/>
          <p:cNvCxnSpPr>
            <a:stCxn id="158" idx="3"/>
            <a:endCxn id="160" idx="1"/>
          </p:cNvCxnSpPr>
          <p:nvPr/>
        </p:nvCxnSpPr>
        <p:spPr>
          <a:xfrm>
            <a:off x="6798637" y="2181013"/>
            <a:ext cx="40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2" name="Google Shape;162;p11"/>
          <p:cNvSpPr/>
          <p:nvPr/>
        </p:nvSpPr>
        <p:spPr>
          <a:xfrm>
            <a:off x="3778500" y="1486825"/>
            <a:ext cx="1388400" cy="1388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2292475" y="2800075"/>
            <a:ext cx="849900" cy="84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4047750" y="3396125"/>
            <a:ext cx="849900" cy="84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5679475" y="2800075"/>
            <a:ext cx="849900" cy="84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1"/>
          <p:cNvCxnSpPr>
            <a:endCxn id="163" idx="1"/>
          </p:cNvCxnSpPr>
          <p:nvPr/>
        </p:nvCxnSpPr>
        <p:spPr>
          <a:xfrm flipH="1">
            <a:off x="2416940" y="2500640"/>
            <a:ext cx="7800" cy="42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p11"/>
          <p:cNvCxnSpPr>
            <a:stCxn id="163" idx="7"/>
          </p:cNvCxnSpPr>
          <p:nvPr/>
        </p:nvCxnSpPr>
        <p:spPr>
          <a:xfrm flipH="1" rot="10800000">
            <a:off x="3017910" y="2485640"/>
            <a:ext cx="300" cy="43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8" name="Google Shape;168;p11"/>
          <p:cNvCxnSpPr>
            <a:stCxn id="165" idx="1"/>
          </p:cNvCxnSpPr>
          <p:nvPr/>
        </p:nvCxnSpPr>
        <p:spPr>
          <a:xfrm rot="10800000">
            <a:off x="5803040" y="2480540"/>
            <a:ext cx="900" cy="444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9" name="Google Shape;169;p11"/>
          <p:cNvCxnSpPr>
            <a:endCxn id="165" idx="7"/>
          </p:cNvCxnSpPr>
          <p:nvPr/>
        </p:nvCxnSpPr>
        <p:spPr>
          <a:xfrm flipH="1">
            <a:off x="6404910" y="2485640"/>
            <a:ext cx="6600" cy="43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0" name="Google Shape;170;p11"/>
          <p:cNvCxnSpPr>
            <a:stCxn id="157" idx="3"/>
            <a:endCxn id="162" idx="2"/>
          </p:cNvCxnSpPr>
          <p:nvPr/>
        </p:nvCxnSpPr>
        <p:spPr>
          <a:xfrm>
            <a:off x="3411631" y="2181020"/>
            <a:ext cx="3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" name="Google Shape;171;p11"/>
          <p:cNvCxnSpPr>
            <a:endCxn id="164" idx="2"/>
          </p:cNvCxnSpPr>
          <p:nvPr/>
        </p:nvCxnSpPr>
        <p:spPr>
          <a:xfrm>
            <a:off x="3373050" y="2439875"/>
            <a:ext cx="674700" cy="138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2" name="Google Shape;172;p11"/>
          <p:cNvCxnSpPr>
            <a:stCxn id="162" idx="6"/>
            <a:endCxn id="158" idx="1"/>
          </p:cNvCxnSpPr>
          <p:nvPr/>
        </p:nvCxnSpPr>
        <p:spPr>
          <a:xfrm>
            <a:off x="5166900" y="2181025"/>
            <a:ext cx="24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11"/>
          <p:cNvCxnSpPr>
            <a:stCxn id="164" idx="5"/>
            <a:endCxn id="160" idx="2"/>
          </p:cNvCxnSpPr>
          <p:nvPr/>
        </p:nvCxnSpPr>
        <p:spPr>
          <a:xfrm rot="-5400000">
            <a:off x="5510285" y="1738360"/>
            <a:ext cx="1646100" cy="3120300"/>
          </a:xfrm>
          <a:prstGeom prst="curvedConnector3">
            <a:avLst>
              <a:gd fmla="val -2202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" name="Google Shape;174;p11"/>
          <p:cNvSpPr txBox="1"/>
          <p:nvPr/>
        </p:nvSpPr>
        <p:spPr>
          <a:xfrm>
            <a:off x="3411625" y="1886575"/>
            <a:ext cx="4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3611350" y="2800075"/>
            <a:ext cx="4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11"/>
          <p:cNvCxnSpPr>
            <a:endCxn id="164" idx="6"/>
          </p:cNvCxnSpPr>
          <p:nvPr/>
        </p:nvCxnSpPr>
        <p:spPr>
          <a:xfrm flipH="1">
            <a:off x="4897650" y="2470175"/>
            <a:ext cx="560400" cy="135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11"/>
          <p:cNvSpPr txBox="1"/>
          <p:nvPr/>
        </p:nvSpPr>
        <p:spPr>
          <a:xfrm>
            <a:off x="4823900" y="2974125"/>
            <a:ext cx="4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6798575" y="1886575"/>
            <a:ext cx="4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11602" l="28601" r="27759" t="12656"/>
          <a:stretch/>
        </p:blipFill>
        <p:spPr>
          <a:xfrm>
            <a:off x="4135338" y="1741878"/>
            <a:ext cx="674700" cy="87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 b="4833" l="24237" r="24170" t="4141"/>
          <a:stretch/>
        </p:blipFill>
        <p:spPr>
          <a:xfrm>
            <a:off x="2454575" y="2964150"/>
            <a:ext cx="525706" cy="52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6025" y="3514396"/>
            <a:ext cx="613350" cy="6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1575" y="2962174"/>
            <a:ext cx="525699" cy="5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LlamaGuard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88" name="Google Shape;1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971" y="1684075"/>
            <a:ext cx="4237550" cy="12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023" y="3060125"/>
            <a:ext cx="4619450" cy="10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6975" y="1146425"/>
            <a:ext cx="3061575" cy="30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RAG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96" name="Google Shape;196;p14"/>
          <p:cNvSpPr txBox="1"/>
          <p:nvPr>
            <p:ph idx="1" type="body"/>
          </p:nvPr>
        </p:nvSpPr>
        <p:spPr>
          <a:xfrm>
            <a:off x="628650" y="1605725"/>
            <a:ext cx="43791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Deberíamos ser capaces de controlar todas las respuestas de los modelos.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Se debe evaluar todo lo que se recupera del pipeline de RAG.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Se debe evaluar todo lo que genera el modelo con la información que se le da.</a:t>
            </a:r>
            <a:endParaRPr/>
          </a:p>
        </p:txBody>
      </p:sp>
      <p:pic>
        <p:nvPicPr>
          <p:cNvPr id="197" name="Google Shape;1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100" y="1463050"/>
            <a:ext cx="3418725" cy="2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RAG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Objetivo</a:t>
            </a:r>
            <a:r>
              <a:rPr lang="es"/>
              <a:t>: Comprobar eficacia en recuperar y utilizar información relevante para respuestas precisas.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Evaluar relevancia y precisión del contexto recuperado.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Medir relevancia y fidelidad de las respuestas generadas.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Considerar verificación de intenciones y cumplimiento de normas de negocio.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RAG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/>
              <a:t>Métricas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Retrieval: Relevancia, adherencia y precisión del contexto.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Generación: Relevancia, fidelidad y corrección de las respuestas.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 tiempo real o en un proceso batch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RAG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None/>
            </a:pPr>
            <a:r>
              <a:rPr b="1" lang="es"/>
              <a:t>Métricas</a:t>
            </a:r>
            <a:endParaRPr b="1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Relevancia de la Respuesta: La pertinencia de la respuesta del modelo RAG al prompt dado.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Fidelidad: Si las respuestas son fieles a los hechos proporcionados en el contexto.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Precisión del Contexto: La capacidad del modelo para clasificar la información relevante al principio.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Corrección de la Respuesta: La exactitud de la respuesta en comparación con la verdad objetiva.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/>
          <p:nvPr/>
        </p:nvSpPr>
        <p:spPr>
          <a:xfrm>
            <a:off x="302875" y="1086150"/>
            <a:ext cx="8496000" cy="32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RAG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508899" y="1981305"/>
            <a:ext cx="1184100" cy="502200"/>
          </a:xfrm>
          <a:prstGeom prst="roundRect">
            <a:avLst>
              <a:gd fmla="val 16667" name="adj"/>
            </a:avLst>
          </a:prstGeom>
          <a:solidFill>
            <a:srgbClr val="B96C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1885575" y="1981305"/>
            <a:ext cx="1184100" cy="502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RAG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Pipeline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5925039" y="1981299"/>
            <a:ext cx="1184100" cy="502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RAG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5" name="Google Shape;225;p18"/>
          <p:cNvCxnSpPr>
            <a:stCxn id="222" idx="3"/>
            <a:endCxn id="223" idx="1"/>
          </p:cNvCxnSpPr>
          <p:nvPr/>
        </p:nvCxnSpPr>
        <p:spPr>
          <a:xfrm>
            <a:off x="1692999" y="2232405"/>
            <a:ext cx="192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" name="Google Shape;226;p18"/>
          <p:cNvSpPr/>
          <p:nvPr/>
        </p:nvSpPr>
        <p:spPr>
          <a:xfrm>
            <a:off x="7450990" y="1981299"/>
            <a:ext cx="1184100" cy="502200"/>
          </a:xfrm>
          <a:prstGeom prst="roundRect">
            <a:avLst>
              <a:gd fmla="val 16667" name="adj"/>
            </a:avLst>
          </a:prstGeom>
          <a:solidFill>
            <a:srgbClr val="B96C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18"/>
          <p:cNvCxnSpPr>
            <a:stCxn id="224" idx="3"/>
            <a:endCxn id="226" idx="1"/>
          </p:cNvCxnSpPr>
          <p:nvPr/>
        </p:nvCxnSpPr>
        <p:spPr>
          <a:xfrm>
            <a:off x="7109139" y="2232399"/>
            <a:ext cx="34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" name="Google Shape;228;p18"/>
          <p:cNvSpPr/>
          <p:nvPr/>
        </p:nvSpPr>
        <p:spPr>
          <a:xfrm>
            <a:off x="4533369" y="1640375"/>
            <a:ext cx="1184100" cy="11841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(completion generation)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18"/>
          <p:cNvCxnSpPr>
            <a:stCxn id="228" idx="6"/>
            <a:endCxn id="224" idx="1"/>
          </p:cNvCxnSpPr>
          <p:nvPr/>
        </p:nvCxnSpPr>
        <p:spPr>
          <a:xfrm>
            <a:off x="5717469" y="2232425"/>
            <a:ext cx="207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0" name="Google Shape;230;p18"/>
          <p:cNvSpPr/>
          <p:nvPr/>
        </p:nvSpPr>
        <p:spPr>
          <a:xfrm>
            <a:off x="3209479" y="1981299"/>
            <a:ext cx="1184100" cy="502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RAG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18"/>
          <p:cNvCxnSpPr>
            <a:stCxn id="223" idx="3"/>
            <a:endCxn id="230" idx="1"/>
          </p:cNvCxnSpPr>
          <p:nvPr/>
        </p:nvCxnSpPr>
        <p:spPr>
          <a:xfrm>
            <a:off x="3069675" y="2232405"/>
            <a:ext cx="13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" name="Google Shape;232;p18"/>
          <p:cNvCxnSpPr>
            <a:stCxn id="230" idx="3"/>
            <a:endCxn id="228" idx="2"/>
          </p:cNvCxnSpPr>
          <p:nvPr/>
        </p:nvCxnSpPr>
        <p:spPr>
          <a:xfrm>
            <a:off x="4393579" y="2232399"/>
            <a:ext cx="13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p18"/>
          <p:cNvSpPr/>
          <p:nvPr/>
        </p:nvSpPr>
        <p:spPr>
          <a:xfrm>
            <a:off x="4700475" y="3320050"/>
            <a:ext cx="849900" cy="84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 Eval Response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18"/>
          <p:cNvCxnSpPr>
            <a:stCxn id="230" idx="2"/>
            <a:endCxn id="233" idx="1"/>
          </p:cNvCxnSpPr>
          <p:nvPr/>
        </p:nvCxnSpPr>
        <p:spPr>
          <a:xfrm>
            <a:off x="3801529" y="2483499"/>
            <a:ext cx="1023300" cy="96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" name="Google Shape;235;p18"/>
          <p:cNvCxnSpPr>
            <a:stCxn id="230" idx="0"/>
            <a:endCxn id="223" idx="0"/>
          </p:cNvCxnSpPr>
          <p:nvPr/>
        </p:nvCxnSpPr>
        <p:spPr>
          <a:xfrm rot="5400000">
            <a:off x="3139279" y="1319649"/>
            <a:ext cx="600" cy="13239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" name="Google Shape;236;p18"/>
          <p:cNvCxnSpPr>
            <a:stCxn id="224" idx="0"/>
            <a:endCxn id="223" idx="0"/>
          </p:cNvCxnSpPr>
          <p:nvPr/>
        </p:nvCxnSpPr>
        <p:spPr>
          <a:xfrm rot="5400000">
            <a:off x="4497039" y="-38151"/>
            <a:ext cx="600" cy="4039500"/>
          </a:xfrm>
          <a:prstGeom prst="curvedConnector3">
            <a:avLst>
              <a:gd fmla="val -12562487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" name="Google Shape;237;p18"/>
          <p:cNvCxnSpPr>
            <a:stCxn id="233" idx="6"/>
            <a:endCxn id="226" idx="2"/>
          </p:cNvCxnSpPr>
          <p:nvPr/>
        </p:nvCxnSpPr>
        <p:spPr>
          <a:xfrm flipH="1" rot="10800000">
            <a:off x="5550375" y="2483500"/>
            <a:ext cx="2492700" cy="126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p18"/>
          <p:cNvCxnSpPr>
            <a:stCxn id="224" idx="2"/>
            <a:endCxn id="233" idx="7"/>
          </p:cNvCxnSpPr>
          <p:nvPr/>
        </p:nvCxnSpPr>
        <p:spPr>
          <a:xfrm flipH="1">
            <a:off x="5425989" y="2483499"/>
            <a:ext cx="1091100" cy="96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9" name="Google Shape;239;p18"/>
          <p:cNvSpPr txBox="1"/>
          <p:nvPr/>
        </p:nvSpPr>
        <p:spPr>
          <a:xfrm>
            <a:off x="3530175" y="1471025"/>
            <a:ext cx="54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 &lt; 3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6020975" y="1147925"/>
            <a:ext cx="54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 &lt; 3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261075" y="2709150"/>
            <a:ext cx="54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 = 3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5478275" y="2740225"/>
            <a:ext cx="54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 = 3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2598650" y="2925925"/>
            <a:ext cx="849900" cy="84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 Eval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8"/>
          <p:cNvCxnSpPr>
            <a:endCxn id="243" idx="0"/>
          </p:cNvCxnSpPr>
          <p:nvPr/>
        </p:nvCxnSpPr>
        <p:spPr>
          <a:xfrm flipH="1">
            <a:off x="3023600" y="2450125"/>
            <a:ext cx="202500" cy="475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18"/>
          <p:cNvCxnSpPr>
            <a:stCxn id="243" idx="7"/>
          </p:cNvCxnSpPr>
          <p:nvPr/>
        </p:nvCxnSpPr>
        <p:spPr>
          <a:xfrm flipH="1" rot="10800000">
            <a:off x="3324085" y="2510990"/>
            <a:ext cx="180900" cy="53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" name="Google Shape;246;p18"/>
          <p:cNvSpPr/>
          <p:nvPr/>
        </p:nvSpPr>
        <p:spPr>
          <a:xfrm>
            <a:off x="7039500" y="1200475"/>
            <a:ext cx="542700" cy="542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Rag Eval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18"/>
          <p:cNvCxnSpPr>
            <a:endCxn id="246" idx="2"/>
          </p:cNvCxnSpPr>
          <p:nvPr/>
        </p:nvCxnSpPr>
        <p:spPr>
          <a:xfrm flipH="1" rot="10800000">
            <a:off x="6645000" y="1471825"/>
            <a:ext cx="394500" cy="51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" name="Google Shape;248;p18"/>
          <p:cNvCxnSpPr>
            <a:stCxn id="246" idx="3"/>
          </p:cNvCxnSpPr>
          <p:nvPr/>
        </p:nvCxnSpPr>
        <p:spPr>
          <a:xfrm flipH="1">
            <a:off x="6856177" y="1663698"/>
            <a:ext cx="262800" cy="3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9" name="Google Shape;249;p18"/>
          <p:cNvSpPr txBox="1"/>
          <p:nvPr/>
        </p:nvSpPr>
        <p:spPr>
          <a:xfrm>
            <a:off x="616500" y="1058375"/>
            <a:ext cx="1546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Realtime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RAGas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Framework para evaluar sistemas y pipelines RAG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Genera sintéticamente conjuntos de datos de prueba diversos.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Utiliza métricas de evaluación asistidas por LLM para medir objetivamente el rendimiento.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Monitorea la calidad de las aplicaciones en producción con modelos más pequeños y económicos.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Itera y mejora la aplicación basándose en insights accionables.</a:t>
            </a:r>
            <a:endParaRPr/>
          </a:p>
        </p:txBody>
      </p:sp>
      <p:pic>
        <p:nvPicPr>
          <p:cNvPr id="256" name="Google Shape;2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6001" y="281626"/>
            <a:ext cx="1844725" cy="6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53dd62f32_0_22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3400"/>
              <a:t>RAGas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pic>
        <p:nvPicPr>
          <p:cNvPr id="262" name="Google Shape;262;g3553dd62f32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400"/>
              <a:t>¿Por qué evaluar lo que retorna el modelo?</a:t>
            </a:r>
            <a:endParaRPr sz="2400"/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Los modelos NO siempre responden lo mismo.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Hay una probabilidad de que el modelo, a pesar de ser uno con altas capacidades, responda incorrectamente a la petición.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Utilizar modelos con altas capacidades es caro y al ser modelos propietarios de una empresa, se pierde TODO el control.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Los modelos más pequeños, finetuneados o no, pueden aproximarse a las capacidades de los modelos grandes; debemos controlar este % de error.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53dd62f32_0_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Guardrails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 txBox="1"/>
          <p:nvPr>
            <p:ph idx="1" type="body"/>
          </p:nvPr>
        </p:nvSpPr>
        <p:spPr>
          <a:xfrm>
            <a:off x="628650" y="1605725"/>
            <a:ext cx="47604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Debemos revisar lo que entra y sale de nuestros sistemas.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 podemos darle la responsabilidad al generador de modelos o al agente de hacer esta comprobación.</a:t>
            </a:r>
            <a:endParaRPr/>
          </a:p>
        </p:txBody>
      </p:sp>
      <p:pic>
        <p:nvPicPr>
          <p:cNvPr id="76" name="Google Shape;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475" y="2495675"/>
            <a:ext cx="2975099" cy="19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4475" y="1085350"/>
            <a:ext cx="2975100" cy="154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Guardrails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628650" y="1605725"/>
            <a:ext cx="50421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Límites configurados que permiten a un LLM operar de manera segura y previsible, evitando comportamientos no deseados.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Garantizar comportamientos específicos, como seguir una estructura de respuesta determinada o incluir detalles necesarios (JSON, XML, etc.).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Evitar comportamientos indeseados, como proporcionar información nociva o responder a preguntas fuera de tema.</a:t>
            </a:r>
            <a:endParaRPr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625" y="1542275"/>
            <a:ext cx="2604974" cy="1953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Guardrails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Podemos usar modelos generales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Modelos de análisis de sentimiento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Modelos finetunejats específicamente para esta tarea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Podemos agregar un Guardrail de entrada y uno de salida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Guardrails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4000"/>
              <a:buNone/>
            </a:pPr>
            <a:r>
              <a:rPr lang="es"/>
              <a:t>En general, deberían:</a:t>
            </a:r>
            <a:endParaRPr/>
          </a:p>
          <a:p>
            <a:pPr indent="-29146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Banear temas</a:t>
            </a:r>
            <a:r>
              <a:rPr lang="es"/>
              <a:t>: utiliza un modelo de clasificación zero-shot para identificar clases predefinidas.</a:t>
            </a:r>
            <a:br>
              <a:rPr lang="es"/>
            </a:br>
            <a:endParaRPr/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Prohibir competidores</a:t>
            </a:r>
            <a:r>
              <a:rPr lang="es"/>
              <a:t>: utilizar un modelo de reconocimiento de entidades con nombre (NER) para detectar organizaciones que figuran como competidores.</a:t>
            </a:r>
            <a:br>
              <a:rPr lang="es"/>
            </a:br>
            <a:endParaRPr/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Coherencia de hechos:</a:t>
            </a:r>
            <a:r>
              <a:rPr lang="es"/>
              <a:t> utiliza un modelo de inferencia del lenguaje natural (NLI) para evaluar si una indicación implica, contradice o es neutral en relación con un contexto determinado (muy útil para aplicaciones RAG).</a:t>
            </a:r>
            <a:br>
              <a:rPr lang="es"/>
            </a:br>
            <a:endParaRPr/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Toxicidad:</a:t>
            </a:r>
            <a:r>
              <a:rPr lang="es"/>
              <a:t> se basa en un modelo de clasificación previamente entrenado capaz de identificar diversas clases tóxicas, como discurso de odio, insultos, amenazas y ataques basados en la identidad.</a:t>
            </a:r>
            <a:br>
              <a:rPr lang="es"/>
            </a:br>
            <a:endParaRPr/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Prompt Injection: </a:t>
            </a:r>
            <a:r>
              <a:rPr lang="es"/>
              <a:t>utiliza un modelo de clasificación para detectar ataques de inyección y vulnerabilidades.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Guardrails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02" name="Google Shape;1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863" y="1020013"/>
            <a:ext cx="5512270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>
            <a:off x="610950" y="1086150"/>
            <a:ext cx="7869300" cy="35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Guardrails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>
            <a:off x="692700" y="1420300"/>
            <a:ext cx="7649400" cy="791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the following information into a JSON string with the following keys: Invoice Number, Merchant Name, and Account Number.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 Invoice: INVOICE #0521 MERCHANT ALLBIRDS ACC XXX3846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692700" y="2518725"/>
            <a:ext cx="7649400" cy="791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"Invoice Number": "0521", "Merchant Name": "Allbirds", "Account Number": "XXXX3846"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713000" y="3617150"/>
            <a:ext cx="7649400" cy="791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"Invoice Number": "0521"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"/>
          <p:cNvSpPr txBox="1"/>
          <p:nvPr/>
        </p:nvSpPr>
        <p:spPr>
          <a:xfrm>
            <a:off x="616500" y="1116550"/>
            <a:ext cx="29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0" i="0" sz="11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616500" y="2233625"/>
            <a:ext cx="29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Respuesta</a:t>
            </a:r>
            <a:r>
              <a:rPr b="0" i="0" lang="es" sz="11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esperada</a:t>
            </a:r>
            <a:endParaRPr b="0" i="0" sz="11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646925" y="3350700"/>
            <a:ext cx="29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Respuesta</a:t>
            </a:r>
            <a:r>
              <a:rPr b="0" i="0" lang="es" sz="11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generada incorrecta</a:t>
            </a:r>
            <a:endParaRPr b="0" i="0" sz="11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/>
          <p:nvPr/>
        </p:nvSpPr>
        <p:spPr>
          <a:xfrm>
            <a:off x="302875" y="1086150"/>
            <a:ext cx="8496000" cy="37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Guardrails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409075" y="1886570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B86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2023231" y="1886570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Guardrail In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5410237" y="1886563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Guardrail Out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" name="Google Shape;124;p10"/>
          <p:cNvCxnSpPr>
            <a:stCxn id="121" idx="3"/>
            <a:endCxn id="122" idx="1"/>
          </p:cNvCxnSpPr>
          <p:nvPr/>
        </p:nvCxnSpPr>
        <p:spPr>
          <a:xfrm>
            <a:off x="1797475" y="2181020"/>
            <a:ext cx="22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10"/>
          <p:cNvSpPr/>
          <p:nvPr/>
        </p:nvSpPr>
        <p:spPr>
          <a:xfrm>
            <a:off x="7199417" y="1886563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B86B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10"/>
          <p:cNvCxnSpPr>
            <a:stCxn id="123" idx="3"/>
            <a:endCxn id="125" idx="1"/>
          </p:cNvCxnSpPr>
          <p:nvPr/>
        </p:nvCxnSpPr>
        <p:spPr>
          <a:xfrm>
            <a:off x="6798637" y="2181013"/>
            <a:ext cx="40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10"/>
          <p:cNvSpPr/>
          <p:nvPr/>
        </p:nvSpPr>
        <p:spPr>
          <a:xfrm>
            <a:off x="3778500" y="1486825"/>
            <a:ext cx="1388400" cy="1388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(completion generation)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2292475" y="2800075"/>
            <a:ext cx="849900" cy="84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Guardrail Eval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"/>
          <p:cNvSpPr/>
          <p:nvPr/>
        </p:nvSpPr>
        <p:spPr>
          <a:xfrm>
            <a:off x="4047750" y="3396125"/>
            <a:ext cx="849900" cy="84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Guardrail Response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/>
          <p:nvPr/>
        </p:nvSpPr>
        <p:spPr>
          <a:xfrm>
            <a:off x="5679475" y="2800075"/>
            <a:ext cx="849900" cy="8499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Guardrail Eval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0"/>
          <p:cNvCxnSpPr>
            <a:endCxn id="128" idx="1"/>
          </p:cNvCxnSpPr>
          <p:nvPr/>
        </p:nvCxnSpPr>
        <p:spPr>
          <a:xfrm flipH="1">
            <a:off x="2416940" y="2500640"/>
            <a:ext cx="7800" cy="42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10"/>
          <p:cNvCxnSpPr>
            <a:stCxn id="128" idx="7"/>
          </p:cNvCxnSpPr>
          <p:nvPr/>
        </p:nvCxnSpPr>
        <p:spPr>
          <a:xfrm flipH="1" rot="10800000">
            <a:off x="3017910" y="2485640"/>
            <a:ext cx="300" cy="43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3" name="Google Shape;133;p10"/>
          <p:cNvCxnSpPr>
            <a:stCxn id="130" idx="1"/>
          </p:cNvCxnSpPr>
          <p:nvPr/>
        </p:nvCxnSpPr>
        <p:spPr>
          <a:xfrm rot="10800000">
            <a:off x="5803040" y="2480540"/>
            <a:ext cx="900" cy="444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4" name="Google Shape;134;p10"/>
          <p:cNvCxnSpPr>
            <a:endCxn id="130" idx="7"/>
          </p:cNvCxnSpPr>
          <p:nvPr/>
        </p:nvCxnSpPr>
        <p:spPr>
          <a:xfrm flipH="1">
            <a:off x="6404910" y="2485640"/>
            <a:ext cx="6600" cy="43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5" name="Google Shape;135;p10"/>
          <p:cNvCxnSpPr>
            <a:stCxn id="122" idx="3"/>
            <a:endCxn id="127" idx="2"/>
          </p:cNvCxnSpPr>
          <p:nvPr/>
        </p:nvCxnSpPr>
        <p:spPr>
          <a:xfrm>
            <a:off x="3411631" y="2181020"/>
            <a:ext cx="3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" name="Google Shape;136;p10"/>
          <p:cNvCxnSpPr>
            <a:endCxn id="129" idx="2"/>
          </p:cNvCxnSpPr>
          <p:nvPr/>
        </p:nvCxnSpPr>
        <p:spPr>
          <a:xfrm>
            <a:off x="3373050" y="2439875"/>
            <a:ext cx="674700" cy="138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p10"/>
          <p:cNvCxnSpPr>
            <a:stCxn id="127" idx="6"/>
            <a:endCxn id="123" idx="1"/>
          </p:cNvCxnSpPr>
          <p:nvPr/>
        </p:nvCxnSpPr>
        <p:spPr>
          <a:xfrm>
            <a:off x="5166900" y="2181025"/>
            <a:ext cx="24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p10"/>
          <p:cNvCxnSpPr>
            <a:stCxn id="129" idx="5"/>
            <a:endCxn id="125" idx="2"/>
          </p:cNvCxnSpPr>
          <p:nvPr/>
        </p:nvCxnSpPr>
        <p:spPr>
          <a:xfrm rot="-5400000">
            <a:off x="5510285" y="1738360"/>
            <a:ext cx="1646100" cy="3120300"/>
          </a:xfrm>
          <a:prstGeom prst="curvedConnector3">
            <a:avLst>
              <a:gd fmla="val -2202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" name="Google Shape;139;p10"/>
          <p:cNvSpPr txBox="1"/>
          <p:nvPr/>
        </p:nvSpPr>
        <p:spPr>
          <a:xfrm>
            <a:off x="3411625" y="1886575"/>
            <a:ext cx="4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0"/>
          <p:cNvSpPr txBox="1"/>
          <p:nvPr/>
        </p:nvSpPr>
        <p:spPr>
          <a:xfrm>
            <a:off x="3611350" y="2800075"/>
            <a:ext cx="4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0"/>
          <p:cNvCxnSpPr>
            <a:endCxn id="129" idx="6"/>
          </p:cNvCxnSpPr>
          <p:nvPr/>
        </p:nvCxnSpPr>
        <p:spPr>
          <a:xfrm flipH="1">
            <a:off x="4897650" y="2470175"/>
            <a:ext cx="560400" cy="135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" name="Google Shape;142;p10"/>
          <p:cNvSpPr txBox="1"/>
          <p:nvPr/>
        </p:nvSpPr>
        <p:spPr>
          <a:xfrm>
            <a:off x="4823900" y="2974125"/>
            <a:ext cx="4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KO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 txBox="1"/>
          <p:nvPr/>
        </p:nvSpPr>
        <p:spPr>
          <a:xfrm>
            <a:off x="6798575" y="1886575"/>
            <a:ext cx="45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 b="0" i="0" sz="9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